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80"/>
  </p:notesMasterIdLst>
  <p:sldIdLst>
    <p:sldId id="256" r:id="rId2"/>
    <p:sldId id="269" r:id="rId3"/>
    <p:sldId id="257" r:id="rId4"/>
    <p:sldId id="264" r:id="rId5"/>
    <p:sldId id="265" r:id="rId6"/>
    <p:sldId id="266" r:id="rId7"/>
    <p:sldId id="267" r:id="rId8"/>
    <p:sldId id="268" r:id="rId9"/>
    <p:sldId id="274" r:id="rId10"/>
    <p:sldId id="273" r:id="rId11"/>
    <p:sldId id="285" r:id="rId12"/>
    <p:sldId id="279" r:id="rId13"/>
    <p:sldId id="284" r:id="rId14"/>
    <p:sldId id="282" r:id="rId15"/>
    <p:sldId id="283" r:id="rId16"/>
    <p:sldId id="263" r:id="rId17"/>
    <p:sldId id="287" r:id="rId18"/>
    <p:sldId id="278" r:id="rId19"/>
    <p:sldId id="286" r:id="rId20"/>
    <p:sldId id="270" r:id="rId21"/>
    <p:sldId id="271" r:id="rId22"/>
    <p:sldId id="272" r:id="rId23"/>
    <p:sldId id="277" r:id="rId24"/>
    <p:sldId id="258" r:id="rId25"/>
    <p:sldId id="259" r:id="rId26"/>
    <p:sldId id="260" r:id="rId27"/>
    <p:sldId id="261"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280" r:id="rId77"/>
    <p:sldId id="281" r:id="rId78"/>
    <p:sldId id="262"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4660"/>
  </p:normalViewPr>
  <p:slideViewPr>
    <p:cSldViewPr>
      <p:cViewPr>
        <p:scale>
          <a:sx n="80" d="100"/>
          <a:sy n="80" d="100"/>
        </p:scale>
        <p:origin x="-109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77A140-A8AA-4CC7-9385-E14304C3235F}" type="datetimeFigureOut">
              <a:rPr lang="en-US" smtClean="0"/>
              <a:pPr/>
              <a:t>4/16/2016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D48ED4-8773-4609-B1C9-176C3F28E0A8}" type="slidenum">
              <a:rPr lang="en-US" smtClean="0"/>
              <a:pPr/>
              <a:t>‹#›</a:t>
            </a:fld>
            <a:endParaRPr lang="en-US"/>
          </a:p>
        </p:txBody>
      </p:sp>
    </p:spTree>
    <p:extLst>
      <p:ext uri="{BB962C8B-B14F-4D97-AF65-F5344CB8AC3E}">
        <p14:creationId xmlns:p14="http://schemas.microsoft.com/office/powerpoint/2010/main" val="2913866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4/16/2016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1D8BD707-D9CF-40AE-B4C6-C98DA3205C09}" type="datetimeFigureOut">
              <a:rPr lang="en-US" smtClean="0"/>
              <a:pPr/>
              <a:t>4/16/2016</a:t>
            </a:fld>
            <a:endParaRPr lang="en-US"/>
          </a:p>
        </p:txBody>
      </p:sp>
      <p:sp>
        <p:nvSpPr>
          <p:cNvPr id="6" name="Footer Placeholder 5"/>
          <p:cNvSpPr>
            <a:spLocks noGrp="1"/>
          </p:cNvSpPr>
          <p:nvPr>
            <p:ph type="ftr" sz="quarter" idx="11"/>
          </p:nvPr>
        </p:nvSpPr>
        <p:spPr>
          <a:xfrm>
            <a:off x="914400" y="55499"/>
            <a:ext cx="5562600" cy="365125"/>
          </a:xfrm>
        </p:spPr>
        <p:txBody>
          <a:bodyPr/>
          <a:lstStyle>
            <a:extLst/>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extLst/>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1D8BD707-D9CF-40AE-B4C6-C98DA3205C09}" type="datetimeFigureOut">
              <a:rPr lang="en-US" smtClean="0"/>
              <a:pPr/>
              <a:t>4/16/2016</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990600"/>
            <a:ext cx="7772400" cy="1975104"/>
          </a:xfrm>
        </p:spPr>
        <p:txBody>
          <a:bodyPr>
            <a:normAutofit/>
          </a:bodyPr>
          <a:lstStyle/>
          <a:p>
            <a:pPr algn="ctr"/>
            <a:r>
              <a:rPr lang="en-US" dirty="0" smtClean="0"/>
              <a:t>INTELLIGENT PUBLIC GRIEVANCE  SYSTEM</a:t>
            </a:r>
            <a:br>
              <a:rPr lang="en-US" dirty="0" smtClean="0"/>
            </a:br>
            <a:endParaRPr lang="en-US" dirty="0"/>
          </a:p>
        </p:txBody>
      </p:sp>
      <p:sp>
        <p:nvSpPr>
          <p:cNvPr id="3" name="Subtitle 2"/>
          <p:cNvSpPr>
            <a:spLocks noGrp="1"/>
          </p:cNvSpPr>
          <p:nvPr>
            <p:ph type="subTitle" idx="1"/>
          </p:nvPr>
        </p:nvSpPr>
        <p:spPr>
          <a:xfrm>
            <a:off x="609600" y="3810000"/>
            <a:ext cx="7772400" cy="1508760"/>
          </a:xfrm>
        </p:spPr>
        <p:txBody>
          <a:bodyPr>
            <a:normAutofit/>
          </a:bodyPr>
          <a:lstStyle/>
          <a:p>
            <a:r>
              <a:rPr lang="en-US" dirty="0" smtClean="0"/>
              <a:t>PRESENTED BY </a:t>
            </a:r>
          </a:p>
          <a:p>
            <a:r>
              <a:rPr lang="en-US" dirty="0" smtClean="0"/>
              <a:t>DEVYASH SANGHAI</a:t>
            </a:r>
          </a:p>
          <a:p>
            <a:r>
              <a:rPr lang="en-US" dirty="0" smtClean="0"/>
              <a:t>SAMIR SHAH</a:t>
            </a:r>
          </a:p>
          <a:p>
            <a:r>
              <a:rPr lang="en-US" dirty="0" err="1" smtClean="0"/>
              <a:t>Thakur</a:t>
            </a:r>
            <a:r>
              <a:rPr lang="en-US" dirty="0" smtClean="0"/>
              <a:t> College Of  Engineering and Technology </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6902" y="1351672"/>
            <a:ext cx="8208498" cy="5353928"/>
          </a:xfrm>
        </p:spPr>
        <p:txBody>
          <a:bodyPr>
            <a:normAutofit/>
          </a:bodyPr>
          <a:lstStyle/>
          <a:p>
            <a:r>
              <a:rPr lang="en-US" sz="2400" b="1" dirty="0" smtClean="0"/>
              <a:t>Feasibility Study</a:t>
            </a:r>
            <a:endParaRPr lang="en-US" sz="2400" dirty="0" smtClean="0"/>
          </a:p>
          <a:p>
            <a:pPr lvl="0"/>
            <a:r>
              <a:rPr lang="en-US" sz="2400" u="sng" dirty="0" smtClean="0"/>
              <a:t>Economic feasibility</a:t>
            </a:r>
            <a:r>
              <a:rPr lang="en-US" sz="2400" dirty="0" smtClean="0"/>
              <a:t>: The economic feasibility of this project is measured by the actual usage of the project. </a:t>
            </a:r>
          </a:p>
          <a:p>
            <a:pPr lvl="0"/>
            <a:r>
              <a:rPr lang="en-US" sz="2400" dirty="0" smtClean="0"/>
              <a:t>The higher the usage of the application, the higher will be the cost of maintaining it. Since the application is a cloud application, it is highly scalable </a:t>
            </a:r>
          </a:p>
          <a:p>
            <a:pPr lvl="0"/>
            <a:r>
              <a:rPr lang="en-US" sz="2400" u="sng" dirty="0" smtClean="0"/>
              <a:t>Logical feasibility</a:t>
            </a:r>
            <a:r>
              <a:rPr lang="en-US" sz="2400" dirty="0" smtClean="0"/>
              <a:t>: This project is very well logically suitable as this project first targets our home country India. Since, India is a developing country with a population of 1.252 billion. The user base is huge. </a:t>
            </a:r>
            <a:endParaRPr lang="en-US" sz="2400" dirty="0"/>
          </a:p>
        </p:txBody>
      </p:sp>
      <p:sp>
        <p:nvSpPr>
          <p:cNvPr id="3" name="Title 2"/>
          <p:cNvSpPr>
            <a:spLocks noGrp="1"/>
          </p:cNvSpPr>
          <p:nvPr>
            <p:ph type="title"/>
          </p:nvPr>
        </p:nvSpPr>
        <p:spPr/>
        <p:txBody>
          <a:bodyPr/>
          <a:lstStyle/>
          <a:p>
            <a:r>
              <a:rPr lang="en-US" b="1" dirty="0" smtClean="0">
                <a:solidFill>
                  <a:schemeClr val="tx1"/>
                </a:solidFill>
                <a:latin typeface="+mn-lt"/>
              </a:rPr>
              <a:t>ANALYSIS AND PLANNING</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71800" y="2743200"/>
            <a:ext cx="6556248" cy="2057400"/>
          </a:xfrm>
        </p:spPr>
        <p:txBody>
          <a:bodyPr/>
          <a:lstStyle/>
          <a:p>
            <a:r>
              <a:rPr lang="en-US" dirty="0" smtClean="0"/>
              <a:t>CURRENT SYSTEM</a:t>
            </a:r>
            <a:endParaRPr lang="en-US" dirty="0"/>
          </a:p>
        </p:txBody>
      </p:sp>
    </p:spTree>
    <p:extLst>
      <p:ext uri="{BB962C8B-B14F-4D97-AF65-F5344CB8AC3E}">
        <p14:creationId xmlns:p14="http://schemas.microsoft.com/office/powerpoint/2010/main" val="872993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me page.jpg"/>
          <p:cNvPicPr/>
          <p:nvPr/>
        </p:nvPicPr>
        <p:blipFill>
          <a:blip r:embed="rId2"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m.jpg"/>
          <p:cNvPicPr/>
          <p:nvPr/>
        </p:nvPicPr>
        <p:blipFill>
          <a:blip r:embed="rId2" cstate="print"/>
          <a:stretch>
            <a:fillRect/>
          </a:stretch>
        </p:blipFill>
        <p:spPr>
          <a:xfrm>
            <a:off x="0" y="0"/>
            <a:ext cx="8991600" cy="6858000"/>
          </a:xfrm>
          <a:prstGeom prst="rect">
            <a:avLst/>
          </a:prstGeom>
        </p:spPr>
      </p:pic>
    </p:spTree>
    <p:extLst>
      <p:ext uri="{BB962C8B-B14F-4D97-AF65-F5344CB8AC3E}">
        <p14:creationId xmlns:p14="http://schemas.microsoft.com/office/powerpoint/2010/main" val="3118655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tus.jpg"/>
          <p:cNvPicPr/>
          <p:nvPr/>
        </p:nvPicPr>
        <p:blipFill>
          <a:blip r:embed="rId2" cstate="print"/>
          <a:stretch>
            <a:fillRect/>
          </a:stretch>
        </p:blipFill>
        <p:spPr>
          <a:xfrm>
            <a:off x="0" y="0"/>
            <a:ext cx="9067800" cy="6705600"/>
          </a:xfrm>
          <a:prstGeom prst="rect">
            <a:avLst/>
          </a:prstGeom>
        </p:spPr>
      </p:pic>
    </p:spTree>
    <p:extLst>
      <p:ext uri="{BB962C8B-B14F-4D97-AF65-F5344CB8AC3E}">
        <p14:creationId xmlns:p14="http://schemas.microsoft.com/office/powerpoint/2010/main" val="3713881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diting form.jpg"/>
          <p:cNvPicPr/>
          <p:nvPr/>
        </p:nvPicPr>
        <p:blipFill>
          <a:blip r:embed="rId2" cstate="print"/>
          <a:stretch>
            <a:fillRect/>
          </a:stretch>
        </p:blipFill>
        <p:spPr>
          <a:xfrm>
            <a:off x="228600" y="0"/>
            <a:ext cx="8610600" cy="6858000"/>
          </a:xfrm>
          <a:prstGeom prst="rect">
            <a:avLst/>
          </a:prstGeom>
        </p:spPr>
      </p:pic>
    </p:spTree>
    <p:extLst>
      <p:ext uri="{BB962C8B-B14F-4D97-AF65-F5344CB8AC3E}">
        <p14:creationId xmlns:p14="http://schemas.microsoft.com/office/powerpoint/2010/main" val="2412920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latin typeface="+mn-lt"/>
              </a:rPr>
              <a:t>What makes us different?</a:t>
            </a:r>
            <a:endParaRPr lang="en-IN" dirty="0">
              <a:solidFill>
                <a:schemeClr val="tx1"/>
              </a:solidFill>
              <a:latin typeface="+mn-lt"/>
            </a:endParaRPr>
          </a:p>
        </p:txBody>
      </p:sp>
      <p:sp>
        <p:nvSpPr>
          <p:cNvPr id="3" name="Content Placeholder 2"/>
          <p:cNvSpPr>
            <a:spLocks noGrp="1"/>
          </p:cNvSpPr>
          <p:nvPr>
            <p:ph idx="1"/>
          </p:nvPr>
        </p:nvSpPr>
        <p:spPr/>
        <p:txBody>
          <a:bodyPr/>
          <a:lstStyle/>
          <a:p>
            <a:r>
              <a:rPr lang="en-IN" sz="2400" dirty="0" smtClean="0"/>
              <a:t>Automation</a:t>
            </a:r>
          </a:p>
          <a:p>
            <a:r>
              <a:rPr lang="en-IN" sz="2400" dirty="0" smtClean="0"/>
              <a:t>Open</a:t>
            </a:r>
          </a:p>
          <a:p>
            <a:r>
              <a:rPr lang="en-IN" sz="2400" dirty="0" smtClean="0"/>
              <a:t>Hassel free </a:t>
            </a:r>
          </a:p>
          <a:p>
            <a:r>
              <a:rPr lang="en-IN" sz="2400" dirty="0" smtClean="0"/>
              <a:t>Quick</a:t>
            </a:r>
          </a:p>
          <a:p>
            <a:r>
              <a:rPr lang="en-IN" sz="2400" dirty="0" smtClean="0"/>
              <a:t>Concise</a:t>
            </a:r>
          </a:p>
          <a:p>
            <a:r>
              <a:rPr lang="en-IN" sz="2400" dirty="0" smtClean="0"/>
              <a:t>Design</a:t>
            </a:r>
          </a:p>
          <a:p>
            <a:r>
              <a:rPr lang="en-IN" sz="2400" dirty="0" smtClean="0"/>
              <a:t>PTLW(Pictures talk louder than words)</a:t>
            </a:r>
          </a:p>
          <a:p>
            <a:r>
              <a:rPr lang="en-IN" sz="2400" dirty="0" smtClean="0"/>
              <a:t>Data Mining (Further releases),</a:t>
            </a:r>
          </a:p>
          <a:p>
            <a:r>
              <a:rPr lang="en-IN" sz="2400" dirty="0" smtClean="0"/>
              <a:t>Goes along with our honourable PM’s Digital India Campaign </a:t>
            </a:r>
          </a:p>
          <a:p>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2514600"/>
            <a:ext cx="7086600" cy="1219200"/>
          </a:xfrm>
        </p:spPr>
        <p:txBody>
          <a:bodyPr/>
          <a:lstStyle/>
          <a:p>
            <a:r>
              <a:rPr lang="en-US" dirty="0" smtClean="0"/>
              <a:t>PROPOSED SYSTEM</a:t>
            </a:r>
            <a:endParaRPr lang="en-US" dirty="0"/>
          </a:p>
        </p:txBody>
      </p:sp>
    </p:spTree>
    <p:extLst>
      <p:ext uri="{BB962C8B-B14F-4D97-AF65-F5344CB8AC3E}">
        <p14:creationId xmlns:p14="http://schemas.microsoft.com/office/powerpoint/2010/main" val="206095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maps.jpg"/>
          <p:cNvPicPr/>
          <p:nvPr/>
        </p:nvPicPr>
        <p:blipFill>
          <a:blip r:embed="rId2" cstate="print"/>
          <a:stretch>
            <a:fillRect/>
          </a:stretch>
        </p:blipFill>
        <p:spPr>
          <a:xfrm>
            <a:off x="381000" y="380999"/>
            <a:ext cx="3429000" cy="6324599"/>
          </a:xfrm>
          <a:prstGeom prst="rect">
            <a:avLst/>
          </a:prstGeom>
        </p:spPr>
      </p:pic>
      <p:pic>
        <p:nvPicPr>
          <p:cNvPr id="3" name="Picture 2" descr="menu.jpg"/>
          <p:cNvPicPr/>
          <p:nvPr/>
        </p:nvPicPr>
        <p:blipFill>
          <a:blip r:embed="rId3" cstate="print"/>
          <a:stretch>
            <a:fillRect/>
          </a:stretch>
        </p:blipFill>
        <p:spPr>
          <a:xfrm>
            <a:off x="5257800" y="317308"/>
            <a:ext cx="3276600" cy="63564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w post 2.jpg"/>
          <p:cNvPicPr/>
          <p:nvPr/>
        </p:nvPicPr>
        <p:blipFill>
          <a:blip r:embed="rId2" cstate="print"/>
          <a:stretch>
            <a:fillRect/>
          </a:stretch>
        </p:blipFill>
        <p:spPr>
          <a:xfrm>
            <a:off x="5029200" y="152400"/>
            <a:ext cx="3429000" cy="6400800"/>
          </a:xfrm>
          <a:prstGeom prst="rect">
            <a:avLst/>
          </a:prstGeom>
        </p:spPr>
      </p:pic>
      <p:pic>
        <p:nvPicPr>
          <p:cNvPr id="3" name="Picture 2" descr="new post 1.jpg"/>
          <p:cNvPicPr/>
          <p:nvPr/>
        </p:nvPicPr>
        <p:blipFill>
          <a:blip r:embed="rId3" cstate="print"/>
          <a:stretch>
            <a:fillRect/>
          </a:stretch>
        </p:blipFill>
        <p:spPr>
          <a:xfrm>
            <a:off x="609600" y="152400"/>
            <a:ext cx="3733800" cy="6400800"/>
          </a:xfrm>
          <a:prstGeom prst="rect">
            <a:avLst/>
          </a:prstGeom>
        </p:spPr>
      </p:pic>
    </p:spTree>
    <p:extLst>
      <p:ext uri="{BB962C8B-B14F-4D97-AF65-F5344CB8AC3E}">
        <p14:creationId xmlns:p14="http://schemas.microsoft.com/office/powerpoint/2010/main" val="242246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457200"/>
            <a:ext cx="8156448" cy="777240"/>
          </a:xfrm>
        </p:spPr>
        <p:txBody>
          <a:bodyPr/>
          <a:lstStyle/>
          <a:p>
            <a:r>
              <a:rPr lang="en-US" sz="4000" b="1" dirty="0" smtClean="0">
                <a:solidFill>
                  <a:schemeClr val="tx1"/>
                </a:solidFill>
                <a:latin typeface="Corbel body"/>
              </a:rPr>
              <a:t>Problem Definition</a:t>
            </a:r>
            <a:r>
              <a:rPr lang="en-US" dirty="0" smtClean="0">
                <a:latin typeface="Corbel body"/>
              </a:rPr>
              <a:t/>
            </a:r>
            <a:br>
              <a:rPr lang="en-US" dirty="0" smtClean="0">
                <a:latin typeface="Corbel body"/>
              </a:rPr>
            </a:br>
            <a:r>
              <a:rPr lang="en-US" b="1" dirty="0" smtClean="0">
                <a:latin typeface="Corbel body"/>
              </a:rPr>
              <a:t> </a:t>
            </a:r>
            <a:r>
              <a:rPr lang="en-US" dirty="0" smtClean="0">
                <a:latin typeface="Corbel body"/>
              </a:rPr>
              <a:t/>
            </a:r>
            <a:br>
              <a:rPr lang="en-US" dirty="0" smtClean="0">
                <a:latin typeface="Corbel body"/>
              </a:rPr>
            </a:br>
            <a:r>
              <a:rPr lang="en-US" sz="2400" dirty="0" smtClean="0">
                <a:solidFill>
                  <a:schemeClr val="tx1"/>
                </a:solidFill>
                <a:latin typeface="+mn-lt"/>
                <a:cs typeface="Calibri" pitchFamily="34" charset="0"/>
              </a:rPr>
              <a:t>To create an interface between Government Authorities and the general denizens using Web App e in Python. </a:t>
            </a:r>
            <a:br>
              <a:rPr lang="en-US" sz="2400" dirty="0" smtClean="0">
                <a:solidFill>
                  <a:schemeClr val="tx1"/>
                </a:solidFill>
                <a:latin typeface="+mn-lt"/>
                <a:cs typeface="Calibri" pitchFamily="34" charset="0"/>
              </a:rPr>
            </a:br>
            <a:r>
              <a:rPr lang="en-US" sz="2400" dirty="0" smtClean="0">
                <a:solidFill>
                  <a:schemeClr val="tx1"/>
                </a:solidFill>
                <a:latin typeface="+mn-lt"/>
                <a:cs typeface="Calibri" pitchFamily="34" charset="0"/>
              </a:rPr>
              <a:t>This interface will capture users complains. Users will be able to fill details of the nature of the grievance as well as photos. </a:t>
            </a:r>
            <a:br>
              <a:rPr lang="en-US" sz="2400" dirty="0" smtClean="0">
                <a:solidFill>
                  <a:schemeClr val="tx1"/>
                </a:solidFill>
                <a:latin typeface="+mn-lt"/>
                <a:cs typeface="Calibri" pitchFamily="34" charset="0"/>
              </a:rPr>
            </a:br>
            <a:r>
              <a:rPr lang="en-US" sz="2400" dirty="0" smtClean="0">
                <a:solidFill>
                  <a:schemeClr val="tx1"/>
                </a:solidFill>
                <a:latin typeface="+mn-lt"/>
                <a:cs typeface="Calibri" pitchFamily="34" charset="0"/>
              </a:rPr>
              <a:t>This application will also display nearby complains based on its dynamic parameters. It will show the user satisfaction on solution of their complains by the authorities. This data will be stored in a SQL database</a:t>
            </a:r>
            <a:r>
              <a:rPr lang="en-US" sz="2400" dirty="0" smtClean="0">
                <a:latin typeface="+mn-lt"/>
                <a:cs typeface="Calibri" pitchFamily="34" charset="0"/>
              </a:rPr>
              <a:t>. </a:t>
            </a:r>
            <a:br>
              <a:rPr lang="en-US" sz="2400" dirty="0" smtClean="0">
                <a:latin typeface="+mn-lt"/>
                <a:cs typeface="Calibri" pitchFamily="34" charset="0"/>
              </a:rPr>
            </a:br>
            <a:endParaRPr lang="en-US" sz="2400" dirty="0">
              <a:latin typeface="+mn-lt"/>
              <a:cs typeface="Calibr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6902" y="512064"/>
            <a:ext cx="8156448" cy="783336"/>
          </a:xfrm>
        </p:spPr>
        <p:txBody>
          <a:bodyPr/>
          <a:lstStyle/>
          <a:p>
            <a:r>
              <a:rPr lang="en-US" b="1" dirty="0" smtClean="0">
                <a:solidFill>
                  <a:schemeClr val="tx1"/>
                </a:solidFill>
                <a:latin typeface="+mn-lt"/>
              </a:rPr>
              <a:t>Architecture Diagram</a:t>
            </a:r>
            <a:r>
              <a:rPr lang="en-US" dirty="0" smtClean="0"/>
              <a:t/>
            </a:r>
            <a:br>
              <a:rPr lang="en-US" dirty="0" smtClean="0"/>
            </a:br>
            <a:endParaRPr lang="en-US" dirty="0"/>
          </a:p>
        </p:txBody>
      </p:sp>
      <p:pic>
        <p:nvPicPr>
          <p:cNvPr id="4" name="Picture 3" descr="Architecture Diagram.png"/>
          <p:cNvPicPr/>
          <p:nvPr/>
        </p:nvPicPr>
        <p:blipFill>
          <a:blip r:embed="rId2"/>
          <a:stretch>
            <a:fillRect/>
          </a:stretch>
        </p:blipFill>
        <p:spPr>
          <a:xfrm>
            <a:off x="685800" y="1752600"/>
            <a:ext cx="7848600" cy="44958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IN" b="1" dirty="0" smtClean="0">
                <a:solidFill>
                  <a:schemeClr val="tx1"/>
                </a:solidFill>
                <a:latin typeface="+mn-lt"/>
              </a:rPr>
              <a:t>ACTIVITY DIAGRAM</a:t>
            </a:r>
            <a:endParaRPr lang="en-US" dirty="0">
              <a:solidFill>
                <a:schemeClr val="tx1"/>
              </a:solidFill>
              <a:latin typeface="+mn-lt"/>
            </a:endParaRPr>
          </a:p>
        </p:txBody>
      </p:sp>
      <p:pic>
        <p:nvPicPr>
          <p:cNvPr id="4" name="Picture 3" descr="Activity Diagram.jpg"/>
          <p:cNvPicPr/>
          <p:nvPr/>
        </p:nvPicPr>
        <p:blipFill>
          <a:blip r:embed="rId2"/>
          <a:stretch>
            <a:fillRect/>
          </a:stretch>
        </p:blipFill>
        <p:spPr>
          <a:xfrm>
            <a:off x="685800" y="1371600"/>
            <a:ext cx="8077200" cy="54864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b="1" dirty="0" smtClean="0">
                <a:solidFill>
                  <a:schemeClr val="tx1"/>
                </a:solidFill>
                <a:latin typeface="+mn-lt"/>
              </a:rPr>
              <a:t>Data Flow Diagram</a:t>
            </a:r>
            <a:endParaRPr lang="en-US" dirty="0">
              <a:solidFill>
                <a:schemeClr val="tx1"/>
              </a:solidFill>
              <a:latin typeface="+mn-lt"/>
            </a:endParaRPr>
          </a:p>
        </p:txBody>
      </p:sp>
      <p:pic>
        <p:nvPicPr>
          <p:cNvPr id="4" name="Picture 3" descr="Dfd level 2.jpg"/>
          <p:cNvPicPr/>
          <p:nvPr/>
        </p:nvPicPr>
        <p:blipFill>
          <a:blip r:embed="rId2"/>
          <a:stretch>
            <a:fillRect/>
          </a:stretch>
        </p:blipFill>
        <p:spPr>
          <a:xfrm>
            <a:off x="609600" y="1371600"/>
            <a:ext cx="8229599" cy="510539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mn-lt"/>
              </a:rPr>
              <a:t>Proposed System.</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r>
              <a:rPr lang="en-US" sz="2400" dirty="0" smtClean="0"/>
              <a:t>This Intelligent Public grievance system as endeavored by us in our project will derive from present systems.</a:t>
            </a:r>
          </a:p>
          <a:p>
            <a:r>
              <a:rPr lang="en-US" sz="2400" dirty="0" smtClean="0"/>
              <a:t> It will simplify the current Indian Public Grievance portal of the government of India by using the transparency of the common wealth connect. </a:t>
            </a:r>
          </a:p>
          <a:p>
            <a:r>
              <a:rPr lang="en-US" sz="2400" dirty="0" smtClean="0"/>
              <a:t>At the same time, we intend to make this system smarter  by using the data mining techniques that will predict the satisfaction of the citizens. </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mn-lt"/>
              </a:rPr>
              <a:t>Working of the application</a:t>
            </a:r>
            <a:endParaRPr lang="en-US" dirty="0">
              <a:solidFill>
                <a:schemeClr val="tx1"/>
              </a:solidFill>
              <a:latin typeface="+mn-lt"/>
            </a:endParaRPr>
          </a:p>
        </p:txBody>
      </p:sp>
      <p:sp>
        <p:nvSpPr>
          <p:cNvPr id="3" name="Content Placeholder 2"/>
          <p:cNvSpPr>
            <a:spLocks noGrp="1"/>
          </p:cNvSpPr>
          <p:nvPr>
            <p:ph idx="1"/>
          </p:nvPr>
        </p:nvSpPr>
        <p:spPr/>
        <p:txBody>
          <a:bodyPr>
            <a:normAutofit/>
          </a:bodyPr>
          <a:lstStyle/>
          <a:p>
            <a:r>
              <a:rPr lang="en-US" sz="2400" dirty="0" smtClean="0"/>
              <a:t>This app will require users to log in with  Google accounts.</a:t>
            </a:r>
          </a:p>
          <a:p>
            <a:r>
              <a:rPr lang="en-US" sz="2400" dirty="0" smtClean="0"/>
              <a:t> Later they can make official complaints by providing relevant if proof and OTP(Future).</a:t>
            </a:r>
          </a:p>
          <a:p>
            <a:r>
              <a:rPr lang="en-US" sz="2400" dirty="0" smtClean="0"/>
              <a:t>Users can register a complaint by clicking a photo of the pothole, garbage dump, encroachment etc via the smartphone’s camera.</a:t>
            </a:r>
          </a:p>
          <a:p>
            <a:r>
              <a:rPr lang="en-US" sz="2400" dirty="0" smtClean="0"/>
              <a:t>They can add the description of the complaint</a:t>
            </a:r>
          </a:p>
          <a:p>
            <a:r>
              <a:rPr lang="en-US" sz="2400" dirty="0" smtClean="0"/>
              <a:t>Posts and photos can be geotagged.</a:t>
            </a:r>
            <a:endParaRPr lang="en-US"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mn-lt"/>
              </a:rPr>
              <a:t>Working(continued)</a:t>
            </a:r>
            <a:endParaRPr lang="en-US" dirty="0">
              <a:solidFill>
                <a:schemeClr val="tx1"/>
              </a:solidFill>
              <a:latin typeface="+mn-lt"/>
            </a:endParaRPr>
          </a:p>
        </p:txBody>
      </p:sp>
      <p:sp>
        <p:nvSpPr>
          <p:cNvPr id="3" name="Content Placeholder 2"/>
          <p:cNvSpPr>
            <a:spLocks noGrp="1"/>
          </p:cNvSpPr>
          <p:nvPr>
            <p:ph idx="1"/>
          </p:nvPr>
        </p:nvSpPr>
        <p:spPr/>
        <p:txBody>
          <a:bodyPr/>
          <a:lstStyle/>
          <a:p>
            <a:r>
              <a:rPr lang="en-US" sz="2800" dirty="0" smtClean="0"/>
              <a:t>Users will be able to see existing complaints.</a:t>
            </a:r>
          </a:p>
          <a:p>
            <a:r>
              <a:rPr lang="en-US" sz="2800" dirty="0" smtClean="0"/>
              <a:t>Users will be able to rate complaints(future release)</a:t>
            </a:r>
          </a:p>
          <a:p>
            <a:r>
              <a:rPr lang="en-US" sz="2800" dirty="0" smtClean="0"/>
              <a:t>Complaints can be ordered on the basis of ratings by users(future release)</a:t>
            </a:r>
          </a:p>
          <a:p>
            <a:r>
              <a:rPr lang="en-US" sz="2800" dirty="0" smtClean="0"/>
              <a:t>Data Mining to will be preformed on data for relevant facts(future release)</a:t>
            </a:r>
          </a:p>
          <a:p>
            <a:pPr>
              <a:buNone/>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mn-lt"/>
              </a:rPr>
              <a:t>Technology used</a:t>
            </a:r>
            <a:endParaRPr lang="en-US" dirty="0">
              <a:solidFill>
                <a:schemeClr val="tx1"/>
              </a:solidFill>
              <a:latin typeface="+mn-lt"/>
            </a:endParaRPr>
          </a:p>
        </p:txBody>
      </p:sp>
      <p:sp>
        <p:nvSpPr>
          <p:cNvPr id="3" name="Content Placeholder 2"/>
          <p:cNvSpPr>
            <a:spLocks noGrp="1"/>
          </p:cNvSpPr>
          <p:nvPr>
            <p:ph idx="1"/>
          </p:nvPr>
        </p:nvSpPr>
        <p:spPr/>
        <p:txBody>
          <a:bodyPr>
            <a:normAutofit/>
          </a:bodyPr>
          <a:lstStyle/>
          <a:p>
            <a:r>
              <a:rPr lang="en-US" sz="2400" dirty="0" err="1" smtClean="0"/>
              <a:t>HTML,CSS,JavaScript</a:t>
            </a:r>
            <a:r>
              <a:rPr lang="en-US" sz="2400" dirty="0" smtClean="0"/>
              <a:t> for front end application development.</a:t>
            </a:r>
          </a:p>
          <a:p>
            <a:r>
              <a:rPr lang="en-US" sz="2400" dirty="0" smtClean="0"/>
              <a:t>SQL ALCHEMY for database management</a:t>
            </a:r>
          </a:p>
          <a:p>
            <a:r>
              <a:rPr lang="en-US" sz="2400" dirty="0" err="1" smtClean="0"/>
              <a:t>Heroku</a:t>
            </a:r>
            <a:r>
              <a:rPr lang="en-US" sz="2400" dirty="0" smtClean="0"/>
              <a:t> for Cloud Storage(Further releases)</a:t>
            </a:r>
          </a:p>
          <a:p>
            <a:r>
              <a:rPr lang="en-US" sz="2400" dirty="0" smtClean="0"/>
              <a:t>Google maps API for rendering maps on the application.</a:t>
            </a:r>
          </a:p>
          <a:p>
            <a:r>
              <a:rPr lang="en-US" sz="2400" dirty="0" smtClean="0"/>
              <a:t>Hadoop for data mining(Further releases)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mn-lt"/>
              </a:rPr>
              <a:t>Tools used </a:t>
            </a:r>
            <a:endParaRPr lang="en-US" dirty="0">
              <a:solidFill>
                <a:schemeClr val="tx1"/>
              </a:solidFill>
              <a:latin typeface="+mn-lt"/>
            </a:endParaRPr>
          </a:p>
        </p:txBody>
      </p:sp>
      <p:sp>
        <p:nvSpPr>
          <p:cNvPr id="3" name="Content Placeholder 2"/>
          <p:cNvSpPr>
            <a:spLocks noGrp="1"/>
          </p:cNvSpPr>
          <p:nvPr>
            <p:ph idx="1"/>
          </p:nvPr>
        </p:nvSpPr>
        <p:spPr/>
        <p:txBody>
          <a:bodyPr/>
          <a:lstStyle/>
          <a:p>
            <a:r>
              <a:rPr lang="en-US" sz="2400" dirty="0" smtClean="0"/>
              <a:t>Python 2.7 SDK</a:t>
            </a:r>
          </a:p>
          <a:p>
            <a:r>
              <a:rPr lang="en-US" sz="2400" dirty="0" smtClean="0"/>
              <a:t>Web browser (Chrome, IE, Mozilla)</a:t>
            </a:r>
          </a:p>
          <a:p>
            <a:r>
              <a:rPr lang="en-US" sz="2400" dirty="0" smtClean="0"/>
              <a:t>Sublime Text Editor</a:t>
            </a:r>
          </a:p>
          <a:p>
            <a:r>
              <a:rPr lang="en-US" sz="2400" dirty="0" smtClean="0"/>
              <a:t>Virtual Environment</a:t>
            </a:r>
          </a:p>
          <a:p>
            <a:r>
              <a:rPr lang="en-US" sz="2400" dirty="0" err="1" smtClean="0"/>
              <a:t>Github</a:t>
            </a:r>
            <a:r>
              <a:rPr lang="en-US" sz="2400" dirty="0" smtClean="0"/>
              <a:t> for version control</a:t>
            </a:r>
          </a:p>
          <a:p>
            <a:r>
              <a:rPr lang="en-US" sz="2400" dirty="0" smtClean="0"/>
              <a:t>SQL Alchemy</a:t>
            </a:r>
          </a:p>
          <a:p>
            <a:endParaRPr lang="en-US" sz="2400" dirty="0" smtClean="0"/>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81000" y="250870"/>
            <a:ext cx="2954655"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pPr>
            <a:r>
              <a:rPr lang="en-US" sz="2400" b="1" u="sng" dirty="0" smtClean="0">
                <a:latin typeface="Times New Roman" pitchFamily="18" charset="0"/>
                <a:ea typeface="Times New Roman" pitchFamily="18" charset="0"/>
                <a:cs typeface="Times New Roman" pitchFamily="18" charset="0"/>
              </a:rPr>
              <a:t> </a:t>
            </a:r>
            <a:r>
              <a:rPr lang="en-US" sz="2400" b="1" u="sng" dirty="0">
                <a:latin typeface="Times New Roman" pitchFamily="18" charset="0"/>
                <a:ea typeface="Times New Roman" pitchFamily="18" charset="0"/>
                <a:cs typeface="Times New Roman" pitchFamily="18" charset="0"/>
              </a:rPr>
              <a:t>PROJECT  SETUP:</a:t>
            </a:r>
            <a:endParaRPr lang="en-US" sz="1100" dirty="0">
              <a:latin typeface="Arial" pitchFamily="34" charset="0"/>
              <a:cs typeface="Arial" pitchFamily="34" charset="0"/>
            </a:endParaRPr>
          </a:p>
          <a:p>
            <a:pPr lvl="0" eaLnBrk="0" fontAlgn="base" hangingPunct="0">
              <a:spcBef>
                <a:spcPct val="0"/>
              </a:spcBef>
              <a:spcAft>
                <a:spcPct val="0"/>
              </a:spcAft>
            </a:pPr>
            <a:r>
              <a:rPr lang="en-US" dirty="0" smtClean="0">
                <a:latin typeface="Times New Roman" pitchFamily="18" charset="0"/>
                <a:ea typeface="Times New Roman" pitchFamily="18" charset="0"/>
                <a:cs typeface="Times New Roman" pitchFamily="18" charset="0"/>
              </a:rPr>
              <a:t> </a:t>
            </a:r>
            <a:r>
              <a:rPr lang="en-US" dirty="0">
                <a:latin typeface="Times New Roman" pitchFamily="18" charset="0"/>
                <a:ea typeface="Times New Roman" pitchFamily="18" charset="0"/>
                <a:cs typeface="Times New Roman" pitchFamily="18" charset="0"/>
              </a:rPr>
              <a:t>Install Python 2.7</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5" name="Picture 9" descr="Description: Python instal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825" y="1447800"/>
            <a:ext cx="5734050" cy="3238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95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8692450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0" y="752475"/>
            <a:ext cx="3565656" cy="369332"/>
          </a:xfrm>
          <a:prstGeom prst="rect">
            <a:avLst/>
          </a:prstGeom>
        </p:spPr>
        <p:txBody>
          <a:bodyPr wrap="none">
            <a:spAutoFit/>
          </a:bodyPr>
          <a:lstStyle/>
          <a:p>
            <a:r>
              <a:rPr lang="en-US" dirty="0" smtClean="0"/>
              <a:t> </a:t>
            </a:r>
            <a:r>
              <a:rPr lang="en-US" dirty="0"/>
              <a:t>Install Pip: Visit the website below</a:t>
            </a:r>
          </a:p>
        </p:txBody>
      </p:sp>
      <p:pic>
        <p:nvPicPr>
          <p:cNvPr id="3" name="Picture 2" descr="Install pip.jpg"/>
          <p:cNvPicPr/>
          <p:nvPr/>
        </p:nvPicPr>
        <p:blipFill>
          <a:blip r:embed="rId2"/>
          <a:stretch>
            <a:fillRect/>
          </a:stretch>
        </p:blipFill>
        <p:spPr>
          <a:xfrm>
            <a:off x="1715770" y="1143000"/>
            <a:ext cx="5731510" cy="3230880"/>
          </a:xfrm>
          <a:prstGeom prst="rect">
            <a:avLst/>
          </a:prstGeom>
        </p:spPr>
      </p:pic>
    </p:spTree>
    <p:extLst>
      <p:ext uri="{BB962C8B-B14F-4D97-AF65-F5344CB8AC3E}">
        <p14:creationId xmlns:p14="http://schemas.microsoft.com/office/powerpoint/2010/main" val="3857056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Corbel body"/>
              </a:rPr>
              <a:t>ABSTRACT</a:t>
            </a:r>
            <a:endParaRPr lang="en-US" b="1" dirty="0">
              <a:solidFill>
                <a:schemeClr val="tx1"/>
              </a:solidFill>
              <a:latin typeface="Corbel body"/>
            </a:endParaRPr>
          </a:p>
        </p:txBody>
      </p:sp>
      <p:sp>
        <p:nvSpPr>
          <p:cNvPr id="3" name="Content Placeholder 2"/>
          <p:cNvSpPr>
            <a:spLocks noGrp="1"/>
          </p:cNvSpPr>
          <p:nvPr>
            <p:ph idx="1"/>
          </p:nvPr>
        </p:nvSpPr>
        <p:spPr/>
        <p:txBody>
          <a:bodyPr>
            <a:normAutofit/>
          </a:bodyPr>
          <a:lstStyle/>
          <a:p>
            <a:r>
              <a:rPr lang="en-US" sz="2400" dirty="0" smtClean="0"/>
              <a:t>This application will be used to collect complaints from citizens of Kandivali east(Beta) and will be expanded to other locations in subsequent versions.</a:t>
            </a:r>
          </a:p>
          <a:p>
            <a:r>
              <a:rPr lang="en-US" sz="2400" dirty="0" smtClean="0"/>
              <a:t>Citizens can register complaint on issues like potholes, garbage dumping in public areas, encroachment etc.</a:t>
            </a:r>
          </a:p>
          <a:p>
            <a:r>
              <a:rPr lang="en-US" sz="2400" dirty="0" smtClean="0"/>
              <a:t>Citizens can register complaints directly from their smart phones via the Web app</a:t>
            </a: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6600" y="756166"/>
            <a:ext cx="2200218" cy="369332"/>
          </a:xfrm>
          <a:prstGeom prst="rect">
            <a:avLst/>
          </a:prstGeom>
        </p:spPr>
        <p:txBody>
          <a:bodyPr wrap="none">
            <a:spAutoFit/>
          </a:bodyPr>
          <a:lstStyle/>
          <a:p>
            <a:r>
              <a:rPr lang="en-US" dirty="0" smtClean="0"/>
              <a:t> </a:t>
            </a:r>
            <a:r>
              <a:rPr lang="en-US" dirty="0"/>
              <a:t>Click on get-pip link: </a:t>
            </a:r>
          </a:p>
        </p:txBody>
      </p:sp>
      <p:pic>
        <p:nvPicPr>
          <p:cNvPr id="3" name="Picture 2" descr="Install pip 2.jpg"/>
          <p:cNvPicPr/>
          <p:nvPr/>
        </p:nvPicPr>
        <p:blipFill>
          <a:blip r:embed="rId2"/>
          <a:stretch>
            <a:fillRect/>
          </a:stretch>
        </p:blipFill>
        <p:spPr>
          <a:xfrm>
            <a:off x="1706245" y="1295400"/>
            <a:ext cx="5731510" cy="3230880"/>
          </a:xfrm>
          <a:prstGeom prst="rect">
            <a:avLst/>
          </a:prstGeom>
        </p:spPr>
      </p:pic>
    </p:spTree>
    <p:extLst>
      <p:ext uri="{BB962C8B-B14F-4D97-AF65-F5344CB8AC3E}">
        <p14:creationId xmlns:p14="http://schemas.microsoft.com/office/powerpoint/2010/main" val="6719177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6984" y="609600"/>
            <a:ext cx="3017942" cy="369332"/>
          </a:xfrm>
          <a:prstGeom prst="rect">
            <a:avLst/>
          </a:prstGeom>
        </p:spPr>
        <p:txBody>
          <a:bodyPr wrap="none">
            <a:spAutoFit/>
          </a:bodyPr>
          <a:lstStyle/>
          <a:p>
            <a:r>
              <a:rPr lang="en-US" dirty="0" smtClean="0"/>
              <a:t> </a:t>
            </a:r>
            <a:r>
              <a:rPr lang="en-US" dirty="0"/>
              <a:t>Saving the </a:t>
            </a:r>
            <a:r>
              <a:rPr lang="en-US" dirty="0" err="1"/>
              <a:t>the</a:t>
            </a:r>
            <a:r>
              <a:rPr lang="en-US" dirty="0"/>
              <a:t> get-pip script: </a:t>
            </a:r>
          </a:p>
        </p:txBody>
      </p:sp>
      <p:pic>
        <p:nvPicPr>
          <p:cNvPr id="3" name="Picture 2" descr="Install pip 3.jpg"/>
          <p:cNvPicPr/>
          <p:nvPr/>
        </p:nvPicPr>
        <p:blipFill>
          <a:blip r:embed="rId2"/>
          <a:stretch>
            <a:fillRect/>
          </a:stretch>
        </p:blipFill>
        <p:spPr>
          <a:xfrm>
            <a:off x="1600200" y="1066800"/>
            <a:ext cx="5731510" cy="3230880"/>
          </a:xfrm>
          <a:prstGeom prst="rect">
            <a:avLst/>
          </a:prstGeom>
        </p:spPr>
      </p:pic>
    </p:spTree>
    <p:extLst>
      <p:ext uri="{BB962C8B-B14F-4D97-AF65-F5344CB8AC3E}">
        <p14:creationId xmlns:p14="http://schemas.microsoft.com/office/powerpoint/2010/main" val="30697114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245354" y="533400"/>
            <a:ext cx="265329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Run the get-pip python script: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49" name="Picture 5" descr="Description: Install pip 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219200"/>
            <a:ext cx="57340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1512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145222" y="668924"/>
            <a:ext cx="30059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Installing the virtual environment: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3" name="Picture 8" descr="Description: install ven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219200"/>
            <a:ext cx="57340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8304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838200"/>
            <a:ext cx="4572000" cy="369332"/>
          </a:xfrm>
          <a:prstGeom prst="rect">
            <a:avLst/>
          </a:prstGeom>
        </p:spPr>
        <p:txBody>
          <a:bodyPr>
            <a:spAutoFit/>
          </a:bodyPr>
          <a:lstStyle/>
          <a:p>
            <a:r>
              <a:rPr lang="en-US" dirty="0" smtClean="0"/>
              <a:t> </a:t>
            </a:r>
            <a:r>
              <a:rPr lang="en-US" dirty="0"/>
              <a:t>Instantiate a Virtual environment folder: </a:t>
            </a:r>
          </a:p>
        </p:txBody>
      </p:sp>
      <p:pic>
        <p:nvPicPr>
          <p:cNvPr id="3" name="Picture 2" descr="install venv 2.jpg"/>
          <p:cNvPicPr/>
          <p:nvPr/>
        </p:nvPicPr>
        <p:blipFill>
          <a:blip r:embed="rId2"/>
          <a:stretch>
            <a:fillRect/>
          </a:stretch>
        </p:blipFill>
        <p:spPr>
          <a:xfrm>
            <a:off x="1706245" y="1484531"/>
            <a:ext cx="5731510" cy="3230880"/>
          </a:xfrm>
          <a:prstGeom prst="rect">
            <a:avLst/>
          </a:prstGeom>
        </p:spPr>
      </p:pic>
    </p:spTree>
    <p:extLst>
      <p:ext uri="{BB962C8B-B14F-4D97-AF65-F5344CB8AC3E}">
        <p14:creationId xmlns:p14="http://schemas.microsoft.com/office/powerpoint/2010/main" val="8036282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533400"/>
            <a:ext cx="4572000" cy="646331"/>
          </a:xfrm>
          <a:prstGeom prst="rect">
            <a:avLst/>
          </a:prstGeom>
        </p:spPr>
        <p:txBody>
          <a:bodyPr>
            <a:spAutoFit/>
          </a:bodyPr>
          <a:lstStyle/>
          <a:p>
            <a:r>
              <a:rPr lang="en-US" dirty="0" smtClean="0"/>
              <a:t> </a:t>
            </a:r>
            <a:r>
              <a:rPr lang="en-US" dirty="0"/>
              <a:t>Download the source code of the project from </a:t>
            </a:r>
            <a:r>
              <a:rPr lang="en-US" dirty="0" err="1"/>
              <a:t>github</a:t>
            </a:r>
            <a:r>
              <a:rPr lang="en-US" dirty="0"/>
              <a:t>(Copy the link):</a:t>
            </a:r>
          </a:p>
        </p:txBody>
      </p:sp>
      <p:pic>
        <p:nvPicPr>
          <p:cNvPr id="3" name="Picture 2" descr="download code.jpg"/>
          <p:cNvPicPr/>
          <p:nvPr/>
        </p:nvPicPr>
        <p:blipFill>
          <a:blip r:embed="rId2"/>
          <a:stretch>
            <a:fillRect/>
          </a:stretch>
        </p:blipFill>
        <p:spPr>
          <a:xfrm>
            <a:off x="1447800" y="1371600"/>
            <a:ext cx="5731510" cy="3230880"/>
          </a:xfrm>
          <a:prstGeom prst="rect">
            <a:avLst/>
          </a:prstGeom>
        </p:spPr>
      </p:pic>
    </p:spTree>
    <p:extLst>
      <p:ext uri="{BB962C8B-B14F-4D97-AF65-F5344CB8AC3E}">
        <p14:creationId xmlns:p14="http://schemas.microsoft.com/office/powerpoint/2010/main" val="28280283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 code 2.jpg"/>
          <p:cNvPicPr/>
          <p:nvPr/>
        </p:nvPicPr>
        <p:blipFill>
          <a:blip r:embed="rId2"/>
          <a:stretch>
            <a:fillRect/>
          </a:stretch>
        </p:blipFill>
        <p:spPr>
          <a:xfrm>
            <a:off x="1828800" y="1295400"/>
            <a:ext cx="5731510" cy="3230880"/>
          </a:xfrm>
          <a:prstGeom prst="rect">
            <a:avLst/>
          </a:prstGeom>
        </p:spPr>
      </p:pic>
      <p:sp>
        <p:nvSpPr>
          <p:cNvPr id="3" name="Rectangle 2"/>
          <p:cNvSpPr/>
          <p:nvPr/>
        </p:nvSpPr>
        <p:spPr>
          <a:xfrm>
            <a:off x="2314575" y="718066"/>
            <a:ext cx="4572000" cy="369332"/>
          </a:xfrm>
          <a:prstGeom prst="rect">
            <a:avLst/>
          </a:prstGeom>
        </p:spPr>
        <p:txBody>
          <a:bodyPr>
            <a:spAutoFit/>
          </a:bodyPr>
          <a:lstStyle/>
          <a:p>
            <a:r>
              <a:rPr lang="en-US" dirty="0" smtClean="0"/>
              <a:t>Use </a:t>
            </a:r>
            <a:r>
              <a:rPr lang="en-US" dirty="0" err="1"/>
              <a:t>git</a:t>
            </a:r>
            <a:r>
              <a:rPr lang="en-US" dirty="0"/>
              <a:t> clone to download the code: </a:t>
            </a:r>
          </a:p>
        </p:txBody>
      </p:sp>
    </p:spTree>
    <p:extLst>
      <p:ext uri="{BB962C8B-B14F-4D97-AF65-F5344CB8AC3E}">
        <p14:creationId xmlns:p14="http://schemas.microsoft.com/office/powerpoint/2010/main" val="27756754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
          <p:cNvSpPr>
            <a:spLocks noChangeArrowheads="1"/>
          </p:cNvSpPr>
          <p:nvPr/>
        </p:nvSpPr>
        <p:spPr bwMode="auto">
          <a:xfrm>
            <a:off x="2667000" y="533400"/>
            <a:ext cx="3886962"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RUNNING THE WEBAPP ON LOCAL HOST</a:t>
            </a:r>
            <a:endParaRPr lang="en-US" sz="800" dirty="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Change directory to virtual environment:</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105" name="Picture 4" descr="Description: get into the virtual environment f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7" y="1371600"/>
            <a:ext cx="5724525" cy="32480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1"/>
          <p:cNvSpPr>
            <a:spLocks noChangeArrowheads="1"/>
          </p:cNvSpPr>
          <p:nvPr/>
        </p:nvSpPr>
        <p:spPr bwMode="auto">
          <a:xfrm>
            <a:off x="0" y="37052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5537221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166128" y="745124"/>
            <a:ext cx="29641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Activate the virtual environment: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121" name="Picture 0" descr="Description: activate the ven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295400"/>
            <a:ext cx="5724525"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427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39521" y="516524"/>
            <a:ext cx="54649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Navigate to Project folder using cd command in command line: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145" name="Picture 2" descr="Description: get in the main f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66800"/>
            <a:ext cx="572452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338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6902" y="1351672"/>
            <a:ext cx="8056098" cy="5201528"/>
          </a:xfrm>
        </p:spPr>
        <p:txBody>
          <a:bodyPr>
            <a:normAutofit/>
          </a:bodyPr>
          <a:lstStyle/>
          <a:p>
            <a:pPr lvl="1">
              <a:buFont typeface="Arial" pitchFamily="34" charset="0"/>
              <a:buChar char="•"/>
            </a:pPr>
            <a:endParaRPr lang="en-US" sz="2400" dirty="0" smtClean="0"/>
          </a:p>
          <a:p>
            <a:pPr lvl="1">
              <a:buFont typeface="Arial" pitchFamily="34" charset="0"/>
              <a:buChar char="•"/>
            </a:pPr>
            <a:r>
              <a:rPr lang="en-US" sz="2400" dirty="0" smtClean="0"/>
              <a:t> Intelligent public grievance system provides us with information that is critical in determining the satisfaction of the user.</a:t>
            </a:r>
          </a:p>
          <a:p>
            <a:pPr lvl="1">
              <a:buFont typeface="Arial" pitchFamily="34" charset="0"/>
              <a:buChar char="•"/>
            </a:pPr>
            <a:r>
              <a:rPr lang="en-US" sz="2400" dirty="0" smtClean="0"/>
              <a:t> This information that is mined would also provide the government data regarding efficient work of the officials. </a:t>
            </a:r>
          </a:p>
          <a:p>
            <a:pPr lvl="1" fontAlgn="base">
              <a:buFont typeface="Arial" pitchFamily="34" charset="0"/>
              <a:buChar char="•"/>
            </a:pPr>
            <a:r>
              <a:rPr lang="en-US" sz="2400" dirty="0" smtClean="0"/>
              <a:t>After citizens report the BMC can prioritize and repair potholes efficiently.</a:t>
            </a:r>
          </a:p>
          <a:p>
            <a:pPr lvl="1" fontAlgn="base">
              <a:buFont typeface="Arial" pitchFamily="34" charset="0"/>
              <a:buChar char="•"/>
            </a:pPr>
            <a:r>
              <a:rPr lang="en-US" sz="2400" dirty="0" smtClean="0"/>
              <a:t>It can collect feedback of users and take necessary actions post repairs. </a:t>
            </a:r>
          </a:p>
          <a:p>
            <a:pPr lvl="1">
              <a:buFont typeface="Arial" pitchFamily="34" charset="0"/>
              <a:buChar char="•"/>
            </a:pPr>
            <a:endParaRPr lang="en-US" sz="2000" dirty="0" smtClean="0"/>
          </a:p>
          <a:p>
            <a:endParaRPr lang="en-US" dirty="0"/>
          </a:p>
        </p:txBody>
      </p:sp>
      <p:sp>
        <p:nvSpPr>
          <p:cNvPr id="3" name="Title 2"/>
          <p:cNvSpPr>
            <a:spLocks noGrp="1"/>
          </p:cNvSpPr>
          <p:nvPr>
            <p:ph type="title"/>
          </p:nvPr>
        </p:nvSpPr>
        <p:spPr/>
        <p:txBody>
          <a:bodyPr/>
          <a:lstStyle/>
          <a:p>
            <a:pPr lvl="1" algn="l" rtl="0">
              <a:spcBef>
                <a:spcPct val="0"/>
              </a:spcBef>
            </a:pPr>
            <a:r>
              <a:rPr lang="en-US" sz="4000" b="1" dirty="0">
                <a:solidFill>
                  <a:schemeClr val="tx1"/>
                </a:solidFill>
                <a:latin typeface="Corbel body"/>
              </a:rPr>
              <a:t>Importance of Project</a:t>
            </a:r>
            <a:r>
              <a:rPr lang="en-US" sz="1200" dirty="0"/>
              <a:t/>
            </a:r>
            <a:br>
              <a:rPr lang="en-US" sz="1200" dirty="0"/>
            </a:b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379325" y="449759"/>
            <a:ext cx="4633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Set up the date base by running the DB_setup.py file :</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169" name="Picture 8" descr="Description: run database setup 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200"/>
            <a:ext cx="57340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5141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21701" y="440324"/>
            <a:ext cx="55386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Fill the data with dummy data by running the DB_fillup.py file: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193" name="Picture 7" descr="Description: run database fillup 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028700"/>
            <a:ext cx="572452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6895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28197" y="228601"/>
            <a:ext cx="38876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Run app.py file to start the Flask app server:</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217" name="Picture 9" descr="Description: run the app py fi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7" y="914400"/>
            <a:ext cx="572452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9756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543513" y="516524"/>
            <a:ext cx="205697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Allow network access: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41" name="Picture 1" descr="Description: allow firewall access to flask ser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143000"/>
            <a:ext cx="573405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5640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318999" y="762000"/>
            <a:ext cx="25250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Open Local host in browser:</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1265" name="Picture 16" descr="Description: open local host in brow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371600"/>
            <a:ext cx="5734050" cy="22574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27146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960479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Fig 6.2.2.9) Redirected to Welcome Page: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2289" name="Picture 5" descr="Description: Homepage (Mobi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573405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4354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Fig 6.2.2.10) Server Logs: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3313" name="Picture 10" descr="Description: Server lo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436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81000" y="735196"/>
            <a:ext cx="2664191"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CREATE A NEW USER</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Enter the details in the form:</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4337" name="Picture 3" descr="Description: NEW Us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828800"/>
            <a:ext cx="5734050" cy="3228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86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073440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038600" y="609600"/>
            <a:ext cx="13276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Click Create: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5361" name="Picture 0" descr="Description: NEW User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43000"/>
            <a:ext cx="5734050" cy="3228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86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4690984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646907" y="542096"/>
            <a:ext cx="185018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Logged in User:</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6385" name="Picture 1" descr="Description: NEW User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734050" cy="28289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286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792174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6902" y="1351672"/>
            <a:ext cx="8284698" cy="5506328"/>
          </a:xfrm>
        </p:spPr>
        <p:txBody>
          <a:bodyPr/>
          <a:lstStyle/>
          <a:p>
            <a:pPr>
              <a:buFont typeface="Arial" pitchFamily="34" charset="0"/>
              <a:buChar char="•"/>
            </a:pPr>
            <a:r>
              <a:rPr lang="en-US" b="1" dirty="0" smtClean="0"/>
              <a:t>Technology Acceptance Model</a:t>
            </a:r>
            <a:r>
              <a:rPr lang="en-US" dirty="0" smtClean="0"/>
              <a:t> (</a:t>
            </a:r>
            <a:r>
              <a:rPr lang="en-US" b="1" dirty="0" smtClean="0"/>
              <a:t>TAM</a:t>
            </a:r>
            <a:r>
              <a:rPr lang="en-US" dirty="0" smtClean="0"/>
              <a:t>)</a:t>
            </a:r>
            <a:r>
              <a:rPr lang="en-US" b="1" dirty="0" smtClean="0"/>
              <a:t>:</a:t>
            </a:r>
            <a:endParaRPr lang="en-US" dirty="0" smtClean="0"/>
          </a:p>
          <a:p>
            <a:r>
              <a:rPr lang="en-US" dirty="0" smtClean="0"/>
              <a:t>The </a:t>
            </a:r>
            <a:r>
              <a:rPr lang="en-US" b="1" dirty="0" smtClean="0"/>
              <a:t>Technology Acceptance Model</a:t>
            </a:r>
            <a:r>
              <a:rPr lang="en-US" dirty="0" smtClean="0"/>
              <a:t> (</a:t>
            </a:r>
            <a:r>
              <a:rPr lang="en-US" b="1" dirty="0" smtClean="0"/>
              <a:t>TAM</a:t>
            </a:r>
            <a:r>
              <a:rPr lang="en-US" dirty="0" smtClean="0"/>
              <a:t>) is an information systems theory that models how users come to accept and use a technology. The model suggests that when users are presented with a new technology, a number of factors influence their decision about how and when they will use it.</a:t>
            </a:r>
          </a:p>
          <a:p>
            <a:endParaRPr lang="en-US" dirty="0" smtClean="0"/>
          </a:p>
          <a:p>
            <a:pPr>
              <a:buFont typeface="Arial" pitchFamily="34" charset="0"/>
              <a:buChar char="•"/>
            </a:pPr>
            <a:endParaRPr lang="en-US" dirty="0"/>
          </a:p>
        </p:txBody>
      </p:sp>
      <p:sp>
        <p:nvSpPr>
          <p:cNvPr id="3" name="Title 2"/>
          <p:cNvSpPr>
            <a:spLocks noGrp="1"/>
          </p:cNvSpPr>
          <p:nvPr>
            <p:ph type="title"/>
          </p:nvPr>
        </p:nvSpPr>
        <p:spPr/>
        <p:txBody>
          <a:bodyPr/>
          <a:lstStyle/>
          <a:p>
            <a:pPr lvl="1" algn="l" rtl="0">
              <a:spcBef>
                <a:spcPct val="0"/>
              </a:spcBef>
            </a:pPr>
            <a:r>
              <a:rPr lang="en-US" sz="4000" b="1" dirty="0">
                <a:solidFill>
                  <a:schemeClr val="tx1"/>
                </a:solidFill>
                <a:latin typeface="Corbel body"/>
              </a:rPr>
              <a:t>Literature Survey</a:t>
            </a:r>
            <a:r>
              <a:rPr lang="en-US" sz="1200" dirty="0"/>
              <a:t/>
            </a:r>
            <a:br>
              <a:rPr lang="en-US" sz="1200" dirty="0"/>
            </a:br>
            <a:endParaRPr lang="en-US" dirty="0"/>
          </a:p>
        </p:txBody>
      </p:sp>
      <p:pic>
        <p:nvPicPr>
          <p:cNvPr id="4" name="Picture 3" descr="https://upload.wikimedia.org/wikipedia/commons/6/67/Technology_Acceptance_Model.png"/>
          <p:cNvPicPr/>
          <p:nvPr/>
        </p:nvPicPr>
        <p:blipFill>
          <a:blip r:embed="rId2"/>
          <a:srcRect/>
          <a:stretch>
            <a:fillRect/>
          </a:stretch>
        </p:blipFill>
        <p:spPr bwMode="auto">
          <a:xfrm>
            <a:off x="990600" y="3886200"/>
            <a:ext cx="754380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149173" y="443331"/>
            <a:ext cx="28456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No complaints by the new user:</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7409" name="Picture 2" descr="Description: NEW User 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90600"/>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7420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895600" y="228600"/>
            <a:ext cx="2763513"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LOGIN</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Mobile View of Homepage:</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8433" name="Picture 7" descr="Description: Homepage 2 (Mobi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595437"/>
            <a:ext cx="5734050" cy="22764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2733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98246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mepage (Mobile).jpg"/>
          <p:cNvPicPr/>
          <p:nvPr/>
        </p:nvPicPr>
        <p:blipFill>
          <a:blip r:embed="rId2"/>
          <a:stretch>
            <a:fillRect/>
          </a:stretch>
        </p:blipFill>
        <p:spPr>
          <a:xfrm>
            <a:off x="1706245" y="1295400"/>
            <a:ext cx="5731510" cy="2237740"/>
          </a:xfrm>
          <a:prstGeom prst="rect">
            <a:avLst/>
          </a:prstGeom>
        </p:spPr>
      </p:pic>
    </p:spTree>
    <p:extLst>
      <p:ext uri="{BB962C8B-B14F-4D97-AF65-F5344CB8AC3E}">
        <p14:creationId xmlns:p14="http://schemas.microsoft.com/office/powerpoint/2010/main" val="8972219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mepage (Web).jpg"/>
          <p:cNvPicPr/>
          <p:nvPr/>
        </p:nvPicPr>
        <p:blipFill>
          <a:blip r:embed="rId2"/>
          <a:stretch>
            <a:fillRect/>
          </a:stretch>
        </p:blipFill>
        <p:spPr>
          <a:xfrm>
            <a:off x="1828800" y="1219200"/>
            <a:ext cx="5731510" cy="2971800"/>
          </a:xfrm>
          <a:prstGeom prst="rect">
            <a:avLst/>
          </a:prstGeom>
        </p:spPr>
      </p:pic>
    </p:spTree>
    <p:extLst>
      <p:ext uri="{BB962C8B-B14F-4D97-AF65-F5344CB8AC3E}">
        <p14:creationId xmlns:p14="http://schemas.microsoft.com/office/powerpoint/2010/main" val="19291657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954682" y="386181"/>
            <a:ext cx="12346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Login Page: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9457" name="Picture 5" descr="Description: login page(W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14400"/>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6321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276600" y="523504"/>
            <a:ext cx="273773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Entering Wrong Credentials</a:t>
            </a:r>
            <a:r>
              <a:rPr kumimoji="0" lang="en-US" sz="11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481" name="Picture 3" descr="Description: invalid Credentials 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7" y="838200"/>
            <a:ext cx="5724525" cy="3228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228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948414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577705" y="397878"/>
            <a:ext cx="39885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Grant User Permission to access the webpage: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1505" name="Picture 0" descr="Description: Grant Google Permission to ap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800"/>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0273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952876" y="685800"/>
            <a:ext cx="126989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After Login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2529" name="Picture 4" descr="Description: Loggin 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19200"/>
            <a:ext cx="573405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2301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856626" y="59324"/>
            <a:ext cx="34307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Directed to Home Page with all Issues:</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3553" name="Picture 12" descr="Description: All Issues 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143000"/>
            <a:ext cx="572452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9247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857350" y="237443"/>
            <a:ext cx="28668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CREATE NEW ISSUE:</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Click on Create New Issue:</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4577" name="Picture 0" descr="Description: All Issues 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90600"/>
            <a:ext cx="5724525"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57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19040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6902" y="1351672"/>
            <a:ext cx="8284698" cy="5506328"/>
          </a:xfrm>
        </p:spPr>
        <p:txBody>
          <a:bodyPr/>
          <a:lstStyle/>
          <a:p>
            <a:pPr lvl="1" fontAlgn="base">
              <a:buFont typeface="Arial" pitchFamily="34" charset="0"/>
              <a:buChar char="•"/>
            </a:pPr>
            <a:r>
              <a:rPr lang="en-US" sz="2400" dirty="0" smtClean="0"/>
              <a:t>These constructs were taken from the paper titled ”Examining the Factors Affecting Intention to Use of, and User Satisfaction with Online Public Grievance </a:t>
            </a:r>
            <a:r>
              <a:rPr lang="en-US" sz="2400" dirty="0" err="1" smtClean="0"/>
              <a:t>Redressal</a:t>
            </a:r>
            <a:r>
              <a:rPr lang="en-US" sz="2400" dirty="0" smtClean="0"/>
              <a:t> System (OPGRS) in India(SPRINGER)” by </a:t>
            </a:r>
            <a:r>
              <a:rPr lang="en-US" sz="2400" dirty="0" err="1" smtClean="0"/>
              <a:t>Nripendra</a:t>
            </a:r>
            <a:r>
              <a:rPr lang="en-US" sz="2400" dirty="0" smtClean="0"/>
              <a:t> P. </a:t>
            </a:r>
            <a:r>
              <a:rPr lang="en-US" sz="2400" dirty="0" err="1" smtClean="0"/>
              <a:t>Rana</a:t>
            </a:r>
            <a:r>
              <a:rPr lang="en-US" sz="2400" dirty="0" smtClean="0"/>
              <a:t>, </a:t>
            </a:r>
            <a:r>
              <a:rPr lang="en-US" sz="2400" dirty="0" err="1" smtClean="0"/>
              <a:t>Yogesh</a:t>
            </a:r>
            <a:r>
              <a:rPr lang="en-US" sz="2400" dirty="0" smtClean="0"/>
              <a:t> K. </a:t>
            </a:r>
            <a:r>
              <a:rPr lang="en-US" sz="2400" dirty="0" err="1" smtClean="0"/>
              <a:t>Dwivedi</a:t>
            </a:r>
            <a:r>
              <a:rPr lang="en-US" sz="2400" dirty="0" smtClean="0"/>
              <a:t>, Michael D. Williams.</a:t>
            </a:r>
          </a:p>
          <a:p>
            <a:pPr lvl="1" fontAlgn="base">
              <a:buFont typeface="Arial" pitchFamily="34" charset="0"/>
              <a:buChar char="•"/>
            </a:pPr>
            <a:r>
              <a:rPr lang="en-US" sz="2400" dirty="0" smtClean="0"/>
              <a:t>System Quality:</a:t>
            </a:r>
            <a:endParaRPr lang="en-US" sz="2400" b="1" dirty="0" smtClean="0"/>
          </a:p>
          <a:p>
            <a:pPr lvl="1" fontAlgn="base">
              <a:buFont typeface="Arial" pitchFamily="34" charset="0"/>
              <a:buChar char="•"/>
            </a:pPr>
            <a:r>
              <a:rPr lang="en-US" sz="2400" dirty="0" smtClean="0"/>
              <a:t>Information Quality:</a:t>
            </a:r>
            <a:endParaRPr lang="en-US" sz="2400" b="1" dirty="0" smtClean="0"/>
          </a:p>
          <a:p>
            <a:pPr lvl="1" fontAlgn="base">
              <a:buFont typeface="Arial" pitchFamily="34" charset="0"/>
              <a:buChar char="•"/>
            </a:pPr>
            <a:r>
              <a:rPr lang="en-US" sz="2400" dirty="0" smtClean="0"/>
              <a:t>Perceived Usefulness:</a:t>
            </a:r>
            <a:endParaRPr lang="en-US" sz="2400" b="1" dirty="0" smtClean="0"/>
          </a:p>
          <a:p>
            <a:pPr lvl="1" fontAlgn="base">
              <a:buFont typeface="Arial" pitchFamily="34" charset="0"/>
              <a:buChar char="•"/>
            </a:pPr>
            <a:r>
              <a:rPr lang="en-US" sz="2400" dirty="0" smtClean="0"/>
              <a:t>User Satisfaction:</a:t>
            </a:r>
            <a:endParaRPr lang="en-US" sz="2400" b="1" dirty="0" smtClean="0"/>
          </a:p>
          <a:p>
            <a:pPr lvl="1" fontAlgn="base">
              <a:buFont typeface="Arial" pitchFamily="34" charset="0"/>
              <a:buChar char="•"/>
            </a:pPr>
            <a:r>
              <a:rPr lang="en-US" sz="2400" dirty="0" smtClean="0"/>
              <a:t>Intention of use</a:t>
            </a:r>
            <a:endParaRPr lang="en-US" sz="2400" b="1" dirty="0" smtClean="0"/>
          </a:p>
          <a:p>
            <a:endParaRPr lang="en-US" dirty="0"/>
          </a:p>
        </p:txBody>
      </p:sp>
      <p:sp>
        <p:nvSpPr>
          <p:cNvPr id="3" name="Title 2"/>
          <p:cNvSpPr>
            <a:spLocks noGrp="1"/>
          </p:cNvSpPr>
          <p:nvPr>
            <p:ph type="title"/>
          </p:nvPr>
        </p:nvSpPr>
        <p:spPr/>
        <p:txBody>
          <a:bodyPr/>
          <a:lstStyle/>
          <a:p>
            <a:r>
              <a:rPr lang="en-US" sz="2400" b="1" dirty="0" smtClean="0">
                <a:solidFill>
                  <a:schemeClr val="tx1"/>
                </a:solidFill>
                <a:latin typeface="Corbel body"/>
              </a:rPr>
              <a:t>Grand Successes and Failures in IT. Public and Private Sectors</a:t>
            </a:r>
            <a:endParaRPr lang="en-US" sz="2400" b="1" dirty="0">
              <a:solidFill>
                <a:schemeClr val="tx1"/>
              </a:solidFill>
              <a:latin typeface="Corbel body"/>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438400" y="592724"/>
            <a:ext cx="308129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Drop the pin based on location:</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5601" name="Picture 5" descr="Description: Set the pin dr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43000"/>
            <a:ext cx="5724525" cy="3238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719574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505200" y="356370"/>
            <a:ext cx="293734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You can select your Location too</a:t>
            </a: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6625" name="Picture 4" descr="Description: set the current loc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14400"/>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76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7523110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741776" y="875186"/>
            <a:ext cx="436529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Enter </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other details and Select your name visibility:</a:t>
            </a:r>
            <a:endParaRPr kumimoji="0" lang="en-US" sz="105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7649" name="Picture 3" descr="Description: Select Your Name visibi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71687"/>
            <a:ext cx="5734050" cy="3228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86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256144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913705" y="634288"/>
            <a:ext cx="33858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Select Issue type from the Drop Down</a:t>
            </a: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8673" name="Picture 2" descr="Description: Select Issue Ty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1200"/>
            <a:ext cx="572452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6274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083255" y="799729"/>
            <a:ext cx="30091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Select an Image of the complaint:</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9697" name="Picture 1" descr="Description: Select an 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828800"/>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0824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615615" y="685800"/>
            <a:ext cx="19127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New Issue Added:</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0721" name="Picture 11" descr="Description: edit iss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828800"/>
            <a:ext cx="57340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6676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763206"/>
            <a:ext cx="860023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24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Nearby Issues:</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The </a:t>
            </a:r>
            <a:r>
              <a:rPr kumimoji="0" lang="en-US"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Webapp</a:t>
            </a:r>
            <a:r>
              <a:rPr kumimoji="0" lang="en-US"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automatically detects your location and it provides you an option to change it:</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1745" name="Picture 3" descr="Description: nearby iss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1"/>
            <a:ext cx="72390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86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748028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721993" y="382397"/>
            <a:ext cx="37208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Nearby Issues in Map form (Mobile view</a:t>
            </a:r>
            <a:r>
              <a:rPr lang="en-US" sz="1600" dirty="0" smtClean="0">
                <a:latin typeface="Times New Roman" pitchFamily="18" charset="0"/>
                <a:ea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2769" name="Picture 1" descr="Description: nearby issue map(Mobi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51" y="838200"/>
            <a:ext cx="8001000" cy="354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743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795827" y="821324"/>
            <a:ext cx="38571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Nearby Issues in Map form (Browser View):</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3793" name="Picture 2" descr="Description: nearby issue m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19200"/>
            <a:ext cx="7696199"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9972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129898" y="952129"/>
            <a:ext cx="33190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View nearby issues based on location:</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4817" name="Picture 4" descr="Description: nearby issues l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00208"/>
            <a:ext cx="82296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145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6902" y="1351672"/>
            <a:ext cx="8437098" cy="5506328"/>
          </a:xfrm>
        </p:spPr>
        <p:txBody>
          <a:bodyPr>
            <a:normAutofit/>
          </a:bodyPr>
          <a:lstStyle/>
          <a:p>
            <a:pPr lvl="1">
              <a:buFont typeface="Arial" pitchFamily="34" charset="0"/>
              <a:buChar char="•"/>
            </a:pPr>
            <a:r>
              <a:rPr lang="en-US" sz="2400" dirty="0" smtClean="0"/>
              <a:t>Public grievances systems have existed for a long time. With every iteration these systems are only improving. </a:t>
            </a:r>
          </a:p>
          <a:p>
            <a:pPr lvl="1">
              <a:buFont typeface="Arial" pitchFamily="34" charset="0"/>
              <a:buChar char="•"/>
            </a:pPr>
            <a:r>
              <a:rPr lang="en-US" sz="2400" dirty="0" smtClean="0"/>
              <a:t>We came across the knowledge that this system is still in development.</a:t>
            </a:r>
          </a:p>
          <a:p>
            <a:pPr lvl="1"/>
            <a:r>
              <a:rPr lang="en-US" sz="2400" dirty="0" smtClean="0"/>
              <a:t> 	</a:t>
            </a:r>
          </a:p>
          <a:p>
            <a:pPr lvl="1">
              <a:buFont typeface="Arial" pitchFamily="34" charset="0"/>
              <a:buChar char="•"/>
            </a:pPr>
            <a:r>
              <a:rPr lang="en-US" sz="2400" dirty="0" smtClean="0"/>
              <a:t>Apart from this, Potholes are the major causes of nuisances faced by the denizens of our country. </a:t>
            </a:r>
          </a:p>
          <a:p>
            <a:pPr lvl="1">
              <a:buFont typeface="Arial" pitchFamily="34" charset="0"/>
              <a:buChar char="•"/>
            </a:pPr>
            <a:r>
              <a:rPr lang="en-US" sz="2400" dirty="0" smtClean="0"/>
              <a:t>Persistent efforts undertaken by the Government have proved to be futile. </a:t>
            </a:r>
            <a:endParaRPr lang="en-US" sz="2400" dirty="0"/>
          </a:p>
        </p:txBody>
      </p:sp>
      <p:sp>
        <p:nvSpPr>
          <p:cNvPr id="3" name="Title 2"/>
          <p:cNvSpPr>
            <a:spLocks noGrp="1"/>
          </p:cNvSpPr>
          <p:nvPr>
            <p:ph type="title"/>
          </p:nvPr>
        </p:nvSpPr>
        <p:spPr/>
        <p:txBody>
          <a:bodyPr/>
          <a:lstStyle/>
          <a:p>
            <a:r>
              <a:rPr lang="en-US" sz="4000" b="1" dirty="0" smtClean="0">
                <a:solidFill>
                  <a:schemeClr val="tx1"/>
                </a:solidFill>
                <a:latin typeface="Corbel body"/>
              </a:rPr>
              <a:t>Motivation</a:t>
            </a:r>
            <a:endParaRPr lang="en-US" sz="4000" b="1" dirty="0">
              <a:solidFill>
                <a:schemeClr val="tx1"/>
              </a:solidFill>
              <a:latin typeface="Corbel body"/>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84310" y="876672"/>
            <a:ext cx="53753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EDITING THE USER ISSUE</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Initial User Complain</a:t>
            </a: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5841" name="Picture 1" descr="Description: Detailed Issue Page(with new compl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276782"/>
            <a:ext cx="7543800" cy="3334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817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tailed Issue Page 2(with new complain).jpg"/>
          <p:cNvPicPr/>
          <p:nvPr/>
        </p:nvPicPr>
        <p:blipFill>
          <a:blip r:embed="rId2"/>
          <a:stretch>
            <a:fillRect/>
          </a:stretch>
        </p:blipFill>
        <p:spPr>
          <a:xfrm>
            <a:off x="152400" y="457200"/>
            <a:ext cx="8534399" cy="3810000"/>
          </a:xfrm>
          <a:prstGeom prst="rect">
            <a:avLst/>
          </a:prstGeom>
        </p:spPr>
      </p:pic>
    </p:spTree>
    <p:extLst>
      <p:ext uri="{BB962C8B-B14F-4D97-AF65-F5344CB8AC3E}">
        <p14:creationId xmlns:p14="http://schemas.microsoft.com/office/powerpoint/2010/main" val="26536735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23900" y="381000"/>
            <a:ext cx="365035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Editing the User Complain:</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6865" name="Picture 5" descr="Description: edit iss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69342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86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369246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396903" y="-2232"/>
            <a:ext cx="23501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Anonymous</a:t>
            </a: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Author</a:t>
            </a: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7889" name="Picture 2" descr="Description: edit issue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80010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6107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048000" y="486253"/>
            <a:ext cx="24176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Changing the author name:</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38913" name="Picture 3" descr="Description: edit issue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89154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228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611318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916583" y="530423"/>
            <a:ext cx="123463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Edited Issue</a:t>
            </a: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9937" name="Picture 4" descr="Description: edit issue 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914400"/>
            <a:ext cx="8610600" cy="38040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3686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212172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6902" y="1351672"/>
            <a:ext cx="8208498" cy="5353928"/>
          </a:xfrm>
        </p:spPr>
        <p:txBody>
          <a:bodyPr>
            <a:normAutofit/>
          </a:bodyPr>
          <a:lstStyle/>
          <a:p>
            <a:r>
              <a:rPr lang="en-IN" dirty="0" smtClean="0"/>
              <a:t>In summary,</a:t>
            </a:r>
          </a:p>
          <a:p>
            <a:pPr marL="512064" indent="-457200">
              <a:buAutoNum type="arabicPeriod"/>
            </a:pPr>
            <a:r>
              <a:rPr lang="en-IN" dirty="0" smtClean="0"/>
              <a:t>Satisfaction Prediction: Citizens </a:t>
            </a:r>
            <a:r>
              <a:rPr lang="en-IN" dirty="0" smtClean="0"/>
              <a:t>of a city are satisfied with the working of the civic department and </a:t>
            </a:r>
            <a:r>
              <a:rPr lang="en-IN" dirty="0" smtClean="0"/>
              <a:t>governments can be predicted. </a:t>
            </a:r>
            <a:endParaRPr lang="en-US" dirty="0" smtClean="0"/>
          </a:p>
          <a:p>
            <a:endParaRPr lang="en-US" dirty="0" smtClean="0"/>
          </a:p>
          <a:p>
            <a:r>
              <a:rPr lang="en-IN" dirty="0" smtClean="0"/>
              <a:t>2.    People </a:t>
            </a:r>
            <a:r>
              <a:rPr lang="en-IN" dirty="0" smtClean="0"/>
              <a:t>have predispositions about Mumbai being an unhealthy and a </a:t>
            </a:r>
            <a:r>
              <a:rPr lang="en-IN" dirty="0" smtClean="0"/>
              <a:t> polluted city which is not true.</a:t>
            </a:r>
            <a:endParaRPr lang="en-IN" dirty="0" smtClean="0"/>
          </a:p>
          <a:p>
            <a:endParaRPr lang="en-IN" dirty="0" smtClean="0"/>
          </a:p>
          <a:p>
            <a:r>
              <a:rPr lang="en-IN" dirty="0" smtClean="0"/>
              <a:t> 3.     If </a:t>
            </a:r>
            <a:r>
              <a:rPr lang="en-IN" dirty="0" smtClean="0"/>
              <a:t>the government acts upon user complaints and strives to resolve it with perseverance, Mumbai city can be transformed into a city with clean and healthy environment.</a:t>
            </a:r>
            <a:endParaRPr lang="en-US" dirty="0" smtClean="0"/>
          </a:p>
          <a:p>
            <a:endParaRPr lang="en-US" dirty="0"/>
          </a:p>
        </p:txBody>
      </p:sp>
      <p:sp>
        <p:nvSpPr>
          <p:cNvPr id="3" name="Title 2"/>
          <p:cNvSpPr>
            <a:spLocks noGrp="1"/>
          </p:cNvSpPr>
          <p:nvPr>
            <p:ph type="title"/>
          </p:nvPr>
        </p:nvSpPr>
        <p:spPr/>
        <p:txBody>
          <a:bodyPr/>
          <a:lstStyle/>
          <a:p>
            <a:pPr lvl="0"/>
            <a:r>
              <a:rPr lang="en-US" sz="4000" b="1" dirty="0" smtClean="0">
                <a:solidFill>
                  <a:schemeClr val="tx1"/>
                </a:solidFill>
                <a:latin typeface="+mn-lt"/>
              </a:rPr>
              <a:t>CONCLUSION</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6902" y="1351672"/>
            <a:ext cx="8437098" cy="5506328"/>
          </a:xfrm>
        </p:spPr>
        <p:txBody>
          <a:bodyPr>
            <a:normAutofit/>
          </a:bodyPr>
          <a:lstStyle/>
          <a:p>
            <a:r>
              <a:rPr lang="en-IN" sz="2400" b="1" dirty="0" smtClean="0"/>
              <a:t> </a:t>
            </a:r>
            <a:r>
              <a:rPr lang="en-IN" sz="2400" dirty="0" smtClean="0">
                <a:latin typeface="Calibri" pitchFamily="34" charset="0"/>
              </a:rPr>
              <a:t>This system if successful can be implemented in other cities as well. This system will aim to bring the entire nation under a single platform. </a:t>
            </a:r>
          </a:p>
          <a:p>
            <a:r>
              <a:rPr lang="en-IN" sz="2400" dirty="0" smtClean="0">
                <a:latin typeface="Calibri" pitchFamily="34" charset="0"/>
              </a:rPr>
              <a:t>Cooperation of authorities will be a deciding factor in the progress of this system.</a:t>
            </a:r>
          </a:p>
          <a:p>
            <a:r>
              <a:rPr lang="en-IN" sz="2400" dirty="0" smtClean="0">
                <a:latin typeface="Calibri" pitchFamily="34" charset="0"/>
              </a:rPr>
              <a:t> Grievances specific to urban cities like menace by illegal hawkers shall also be addressed </a:t>
            </a:r>
            <a:endParaRPr lang="en-US" sz="2400" dirty="0" smtClean="0">
              <a:latin typeface="Calibri" pitchFamily="34" charset="0"/>
            </a:endParaRPr>
          </a:p>
          <a:p>
            <a:endParaRPr lang="en-US" sz="2400" dirty="0"/>
          </a:p>
        </p:txBody>
      </p:sp>
      <p:sp>
        <p:nvSpPr>
          <p:cNvPr id="3" name="Title 2"/>
          <p:cNvSpPr>
            <a:spLocks noGrp="1"/>
          </p:cNvSpPr>
          <p:nvPr>
            <p:ph type="title"/>
          </p:nvPr>
        </p:nvSpPr>
        <p:spPr/>
        <p:txBody>
          <a:bodyPr/>
          <a:lstStyle/>
          <a:p>
            <a:r>
              <a:rPr lang="en-IN" sz="4000" b="1" dirty="0" smtClean="0">
                <a:latin typeface="Calibri" pitchFamily="34" charset="0"/>
              </a:rPr>
              <a:t>Future work:</a:t>
            </a:r>
            <a:r>
              <a:rPr lang="en-US" sz="2000" dirty="0" smtClean="0"/>
              <a:t/>
            </a:r>
            <a:br>
              <a:rPr lang="en-US" sz="2000" dirty="0" smtClean="0"/>
            </a:br>
            <a:r>
              <a:rPr lang="en-IN" sz="2000" b="1" dirty="0" smtClean="0"/>
              <a:t> </a:t>
            </a:r>
            <a:r>
              <a:rPr lang="en-US" sz="2000" dirty="0" smtClean="0"/>
              <a:t/>
            </a:r>
            <a:br>
              <a:rPr lang="en-US" sz="2000" dirty="0" smtClean="0"/>
            </a:br>
            <a:r>
              <a:rPr lang="en-US" sz="2000" dirty="0" smtClean="0"/>
              <a:t/>
            </a:r>
            <a:br>
              <a:rPr lang="en-US" sz="2000" dirty="0" smtClean="0"/>
            </a:br>
            <a:endParaRPr lang="en-US" sz="20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2743200"/>
            <a:ext cx="3048000" cy="914400"/>
          </a:xfrm>
        </p:spPr>
        <p:txBody>
          <a:bodyPr/>
          <a:lstStyle/>
          <a:p>
            <a:r>
              <a:rPr lang="en-IN" dirty="0" smtClean="0"/>
              <a:t>THANK YOU</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1371600"/>
            <a:ext cx="7848600" cy="4572000"/>
          </a:xfrm>
        </p:spPr>
        <p:txBody>
          <a:bodyPr/>
          <a:lstStyle/>
          <a:p>
            <a:pPr lvl="1">
              <a:buFont typeface="Arial" pitchFamily="34" charset="0"/>
              <a:buChar char="•"/>
            </a:pPr>
            <a:r>
              <a:rPr lang="en-US" sz="2400" dirty="0" smtClean="0"/>
              <a:t>This application suite comprises of various small application connected by common communication backbone. </a:t>
            </a:r>
          </a:p>
          <a:p>
            <a:pPr lvl="1">
              <a:buFont typeface="Arial" pitchFamily="34" charset="0"/>
              <a:buChar char="•"/>
            </a:pPr>
            <a:r>
              <a:rPr lang="en-US" sz="2400" dirty="0" smtClean="0"/>
              <a:t>This is a crowd sourcing application where input or issue will be logged by responsible civilian of the city. There would be one map based mobile application</a:t>
            </a:r>
          </a:p>
          <a:p>
            <a:pPr lvl="1">
              <a:buFont typeface="Arial" pitchFamily="34" charset="0"/>
              <a:buChar char="•"/>
            </a:pPr>
            <a:r>
              <a:rPr lang="en-US" sz="2400" dirty="0" smtClean="0"/>
              <a:t> This project is touted to be used by most of the smart phone users.</a:t>
            </a:r>
          </a:p>
          <a:p>
            <a:endParaRPr lang="en-US" dirty="0"/>
          </a:p>
        </p:txBody>
      </p:sp>
      <p:sp>
        <p:nvSpPr>
          <p:cNvPr id="3" name="Title 2"/>
          <p:cNvSpPr>
            <a:spLocks noGrp="1"/>
          </p:cNvSpPr>
          <p:nvPr>
            <p:ph type="title"/>
          </p:nvPr>
        </p:nvSpPr>
        <p:spPr/>
        <p:txBody>
          <a:bodyPr/>
          <a:lstStyle/>
          <a:p>
            <a:r>
              <a:rPr lang="en-US" sz="4000" b="1" dirty="0" smtClean="0">
                <a:solidFill>
                  <a:schemeClr val="tx1"/>
                </a:solidFill>
                <a:latin typeface="Corbel body"/>
              </a:rPr>
              <a:t>Scope of project</a:t>
            </a:r>
            <a:endParaRPr lang="en-US" sz="4000" dirty="0">
              <a:solidFill>
                <a:schemeClr val="tx1"/>
              </a:solidFill>
              <a:latin typeface="Corbel body"/>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mn-lt"/>
              </a:rPr>
              <a:t>ANALYSIS AND PLANNING</a:t>
            </a:r>
            <a:endParaRPr lang="en-US" dirty="0">
              <a:solidFill>
                <a:schemeClr val="tx1"/>
              </a:solidFill>
              <a:latin typeface="+mn-lt"/>
            </a:endParaRPr>
          </a:p>
        </p:txBody>
      </p:sp>
      <p:sp>
        <p:nvSpPr>
          <p:cNvPr id="3" name="Content Placeholder 2"/>
          <p:cNvSpPr>
            <a:spLocks noGrp="1"/>
          </p:cNvSpPr>
          <p:nvPr>
            <p:ph idx="1"/>
          </p:nvPr>
        </p:nvSpPr>
        <p:spPr/>
        <p:txBody>
          <a:bodyPr>
            <a:normAutofit/>
          </a:bodyPr>
          <a:lstStyle/>
          <a:p>
            <a:pPr lvl="0"/>
            <a:r>
              <a:rPr lang="en-US" sz="2600" u="sng" dirty="0" smtClean="0"/>
              <a:t>Operational feasibility</a:t>
            </a:r>
            <a:r>
              <a:rPr lang="en-US" sz="2600" dirty="0" smtClean="0"/>
              <a:t>: User Interface will be extremely easy to use. </a:t>
            </a:r>
          </a:p>
          <a:p>
            <a:pPr lvl="0"/>
            <a:r>
              <a:rPr lang="en-US" sz="2600" dirty="0" smtClean="0"/>
              <a:t>It will transparent providing users with the opportunity to see their as well as others complains. </a:t>
            </a:r>
          </a:p>
          <a:p>
            <a:pPr lvl="0"/>
            <a:r>
              <a:rPr lang="en-US" sz="2600" dirty="0" smtClean="0"/>
              <a:t>Apart from this, the application would be easily used from people from all age groups.</a:t>
            </a:r>
          </a:p>
          <a:p>
            <a:pPr lvl="0"/>
            <a:r>
              <a:rPr lang="en-US" sz="2600" u="sng" dirty="0" smtClean="0"/>
              <a:t>Technical feasibility</a:t>
            </a:r>
            <a:r>
              <a:rPr lang="en-US" sz="2600" dirty="0" smtClean="0"/>
              <a:t>: Although, at first glance this project looks daunting. However, the aforementioned diagrams and descriptions make this project technically feasible</a:t>
            </a:r>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287</TotalTime>
  <Words>1181</Words>
  <Application>Microsoft Office PowerPoint</Application>
  <PresentationFormat>On-screen Show (4:3)</PresentationFormat>
  <Paragraphs>158</Paragraphs>
  <Slides>78</Slides>
  <Notes>0</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Metro</vt:lpstr>
      <vt:lpstr>INTELLIGENT PUBLIC GRIEVANCE  SYSTEM </vt:lpstr>
      <vt:lpstr>Problem Definition   To create an interface between Government Authorities and the general denizens using Web App e in Python.  This interface will capture users complains. Users will be able to fill details of the nature of the grievance as well as photos.  This application will also display nearby complains based on its dynamic parameters. It will show the user satisfaction on solution of their complains by the authorities. This data will be stored in a SQL database.  </vt:lpstr>
      <vt:lpstr>ABSTRACT</vt:lpstr>
      <vt:lpstr>Importance of Project </vt:lpstr>
      <vt:lpstr>Literature Survey </vt:lpstr>
      <vt:lpstr>Grand Successes and Failures in IT. Public and Private Sectors</vt:lpstr>
      <vt:lpstr>Motivation</vt:lpstr>
      <vt:lpstr>Scope of project</vt:lpstr>
      <vt:lpstr>ANALYSIS AND PLANNING</vt:lpstr>
      <vt:lpstr>ANALYSIS AND PLANNING </vt:lpstr>
      <vt:lpstr>CURRENT SYSTEM</vt:lpstr>
      <vt:lpstr>PowerPoint Presentation</vt:lpstr>
      <vt:lpstr>PowerPoint Presentation</vt:lpstr>
      <vt:lpstr>PowerPoint Presentation</vt:lpstr>
      <vt:lpstr>PowerPoint Presentation</vt:lpstr>
      <vt:lpstr>What makes us different?</vt:lpstr>
      <vt:lpstr>PROPOSED SYSTEM</vt:lpstr>
      <vt:lpstr>PowerPoint Presentation</vt:lpstr>
      <vt:lpstr>PowerPoint Presentation</vt:lpstr>
      <vt:lpstr>Architecture Diagram </vt:lpstr>
      <vt:lpstr>ACTIVITY DIAGRAM</vt:lpstr>
      <vt:lpstr>Data Flow Diagram</vt:lpstr>
      <vt:lpstr>Proposed System. </vt:lpstr>
      <vt:lpstr>Working of the application</vt:lpstr>
      <vt:lpstr>Working(continued)</vt:lpstr>
      <vt:lpstr>Technology used</vt:lpstr>
      <vt:lpstr>Tools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Future work: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GRIEVANCE ADDRESSAL SYSTEM</dc:title>
  <dc:creator>samir</dc:creator>
  <cp:lastModifiedBy>Samir Shah</cp:lastModifiedBy>
  <cp:revision>50</cp:revision>
  <dcterms:created xsi:type="dcterms:W3CDTF">2006-08-16T00:00:00Z</dcterms:created>
  <dcterms:modified xsi:type="dcterms:W3CDTF">2016-04-16T06:11:40Z</dcterms:modified>
</cp:coreProperties>
</file>